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 Black"/>
      <p:bold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e7770c3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e7770c3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e7770c3b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e7770c3b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7770c3be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7770c3be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e7770c3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e7770c3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e7770c3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e7770c3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e7770c3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e7770c3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7770c3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7770c3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e7770c3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e7770c3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e7770c3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e7770c3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e7770c3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e7770c3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e7770c3b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e7770c3b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e7770c3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e7770c3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esearchgate.net/publication/322926517_The_Shift_to_Diesel_Fuel_Engines_and_How_the_Emission_Scandal_of_Diesel_Vehicles_Unfolded_World_Energy_Consumption_of_Transportation_Sector" TargetMode="External"/><Relationship Id="rId4" Type="http://schemas.openxmlformats.org/officeDocument/2006/relationships/hyperlink" Target="https://research-center.ru/statistika-rossiyskogo-rynka-legkovykh-avtomobiley" TargetMode="External"/><Relationship Id="rId5" Type="http://schemas.openxmlformats.org/officeDocument/2006/relationships/hyperlink" Target="https://www.autostat.ru/infographics/5040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-304800" y="-356950"/>
            <a:ext cx="9563100" cy="58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294967295" type="title"/>
          </p:nvPr>
        </p:nvSpPr>
        <p:spPr>
          <a:xfrm>
            <a:off x="178350" y="235475"/>
            <a:ext cx="57081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П</a:t>
            </a:r>
            <a:r>
              <a:rPr lang="ru" sz="4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рограмма </a:t>
            </a:r>
            <a:br>
              <a:rPr lang="ru" sz="4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ru" sz="4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для распознавания автомобильных номеров VisionX например</a:t>
            </a:r>
            <a:endParaRPr sz="4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4" name="Google Shape;74;p13"/>
          <p:cNvSpPr txBox="1"/>
          <p:nvPr>
            <p:ph idx="4294967295" type="body"/>
          </p:nvPr>
        </p:nvSpPr>
        <p:spPr>
          <a:xfrm>
            <a:off x="4000500" y="3152850"/>
            <a:ext cx="5143500" cy="22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Подготовили студенты МБД2131</a:t>
            </a:r>
            <a:b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Садыев Ю.З.</a:t>
            </a:r>
            <a:b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Ледяева Г.А.</a:t>
            </a:r>
            <a:b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Тимофеев К.С.</a:t>
            </a:r>
            <a:b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Дайнеко А.С.</a:t>
            </a:r>
            <a:b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ru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Троицкая Т.А.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24795" l="20561" r="21761" t="0"/>
          <a:stretch/>
        </p:blipFill>
        <p:spPr>
          <a:xfrm>
            <a:off x="781050" y="3748613"/>
            <a:ext cx="1466850" cy="12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26000" y="464075"/>
            <a:ext cx="85206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Иллюстрация структуры системы VisionX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25" y="1143000"/>
            <a:ext cx="7109724" cy="34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технологий, использующихся в системе VisionX (?)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885950"/>
            <a:ext cx="85206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803600" y="1057200"/>
            <a:ext cx="43404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Таким образом система VisionX позволяет исключить человеческий фактор при обслуживании парковок и КПП, сэкономить рабочее время сотрудников, а также автоматически добавлять новые данные и хранить их в удобной форме.</a:t>
            </a:r>
            <a:endParaRPr sz="21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5" y="957950"/>
            <a:ext cx="4340426" cy="28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60950" y="575950"/>
            <a:ext cx="8260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 развития системы VisionX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43400" y="1853850"/>
            <a:ext cx="8260800" cy="30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В настоящее время система VisionX способна распознавать только российские номера. Однако в современных экономических реалиях важно ориентироваться на сопредельные государства и их рынки. Поэтому в системе VisionX реализована возможность обучения модели с использованием латинского алфавита.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424650" y="57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мире много машин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22450" y="1362000"/>
            <a:ext cx="86991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 мире действительно много машин. </a:t>
            </a:r>
            <a:br>
              <a:rPr lang="ru" sz="1900"/>
            </a:br>
            <a:r>
              <a:rPr lang="ru" sz="1900"/>
              <a:t>На 2014 год в мире насчитывалось </a:t>
            </a:r>
            <a:r>
              <a:rPr lang="ru" sz="1900" u="sng">
                <a:solidFill>
                  <a:schemeClr val="hlink"/>
                </a:solidFill>
                <a:hlinkClick r:id="rId3"/>
              </a:rPr>
              <a:t>1,25 млрд. машин</a:t>
            </a:r>
            <a:r>
              <a:rPr lang="ru" sz="1900"/>
              <a:t>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606060"/>
                </a:solidFill>
                <a:highlight>
                  <a:srgbClr val="FFFFFF"/>
                </a:highlight>
              </a:rPr>
              <a:t>В России в расчете на душу населения за последние десятилетия количество личного легкового автотранспорта стабильно растет и в 2019 году достигло показателя </a:t>
            </a:r>
            <a:r>
              <a:rPr lang="ru" sz="19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3,14 автомобиля на 10 человек</a:t>
            </a:r>
            <a:r>
              <a:rPr lang="ru" sz="1900">
                <a:solidFill>
                  <a:srgbClr val="606060"/>
                </a:solidFill>
                <a:highlight>
                  <a:srgbClr val="FFFFFF"/>
                </a:highlight>
              </a:rPr>
              <a:t>, что на 1,84 больше показателя 2000-го года.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И даже в 2021, несмотря на сложную экономическую ситуацию, связанную с распространением ковида, </a:t>
            </a:r>
            <a:r>
              <a:rPr lang="ru" sz="1900" u="sng">
                <a:solidFill>
                  <a:schemeClr val="hlink"/>
                </a:solidFill>
                <a:hlinkClick r:id="rId5"/>
              </a:rPr>
              <a:t>российский авторынок продолжил свой рост</a:t>
            </a:r>
            <a:r>
              <a:rPr lang="ru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19100" y="556650"/>
            <a:ext cx="7827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Машины и где они обитают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1476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В условиях увеличивающегося количества автомобилей и не столь стремительно растущего количества парковок возникает проблема регуляции доступа автомобилей к местам стоянки.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До недавнего времени контроль осуществлялся сотрудниками парковок и КПП вручную. Следуя повсеместному тренду на технологизацию, происходит видоизменение работы парковок и контрольно-пропускных пунктов с использованием современных технологий.  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9803" l="20700" r="12198" t="4572"/>
          <a:stretch/>
        </p:blipFill>
        <p:spPr>
          <a:xfrm>
            <a:off x="5276850" y="1476375"/>
            <a:ext cx="3650326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133350" y="483125"/>
            <a:ext cx="87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Человеческий фактор при обслуживании стоянок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33350" y="1009650"/>
            <a:ext cx="51435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При обслуживании парковок и КПП может возникнуть ряд ошибок, связанных с человеческим фактором: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отказ пропустить гостя, номер которого в разрешенном списке;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разрешение на проезд гостю, которого не следует пропускать;  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ru" sz="1900"/>
              <a:t>ошибки при заполнении журнала</a:t>
            </a:r>
            <a:r>
              <a:rPr lang="ru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445025"/>
            <a:ext cx="92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/>
              <a:t>Чем может быть полезна система распознавания номеров?</a:t>
            </a:r>
            <a:endParaRPr sz="2000"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7650" y="1017725"/>
            <a:ext cx="8584800" cy="3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 помощью системы автоматического распознавания номер</a:t>
            </a:r>
            <a:r>
              <a:rPr lang="ru"/>
              <a:t>ов </a:t>
            </a:r>
            <a:r>
              <a:rPr lang="ru" sz="1800"/>
              <a:t>возможно осуществлять следующие функции в автоматическом режиме: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автоматически открыть шлагбаум для проезда автомобилей с разрешенными номер</a:t>
            </a:r>
            <a:r>
              <a:rPr lang="ru"/>
              <a:t>ами</a:t>
            </a:r>
            <a:r>
              <a:rPr lang="ru" sz="1800"/>
              <a:t>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автоматически известить надлежащих лиц о попытке проезда автомобилей с запрещенными номер</a:t>
            </a:r>
            <a:r>
              <a:rPr lang="ru"/>
              <a:t>ами</a:t>
            </a:r>
            <a:r>
              <a:rPr lang="ru" sz="1800"/>
              <a:t>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фиксировать время, проведенное автомобилем на стоянке или вне стоянки;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добавлять в базу данных записи с временем парковки и номер</a:t>
            </a:r>
            <a:r>
              <a:rPr lang="ru"/>
              <a:t>ом </a:t>
            </a:r>
            <a:r>
              <a:rPr lang="ru" sz="1800"/>
              <a:t>транспорта;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получать списки с данными по номер</a:t>
            </a:r>
            <a:r>
              <a:rPr lang="ru"/>
              <a:t>у транспорта </a:t>
            </a:r>
            <a:r>
              <a:rPr lang="ru" sz="1800"/>
              <a:t>и времени парковки.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155850" y="3878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/>
              <a:t>Система распознавания автомобильных номеров VisionX</a:t>
            </a:r>
            <a:endParaRPr sz="24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55850" y="1047750"/>
            <a:ext cx="87978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Система распознавания автомобильных номеров VisionX работает с потоком видео от камеры видеонаблюдения или с уже записанным видеофайлом.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Алгоритм работы с системой следующий: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Загрузить видео-файл или ссылку на видео в веб-форму.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???????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u" sz="1900"/>
              <a:t>PROFIT!!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Каждый распознанный номерной знак добавляется в базу данных вместе с временем его появления в кадре (для потокового видео). Впоследствии существует возможность получить записи из БД по номеру машины и/или по времени появления.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1000" y="575950"/>
            <a:ext cx="834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Иллюстрация интерфейса системы VisionX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552446" y="1595775"/>
            <a:ext cx="8179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61950" y="575950"/>
            <a:ext cx="8359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Иллюстрации работы с БД системы VisionX (?)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6246" y="1595775"/>
            <a:ext cx="8255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ru"/>
              <a:t>Структура системы VisionX 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33050" y="1276350"/>
            <a:ext cx="85206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Система VisionX представлена следующими компонентами: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Веб-интерфейс для добавления анализируемого видео.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Программный блок для разбиения потока видео на отдельные кадры и поиска номерных знаков на изображении.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Программный блок для распознавания найденного на предыдущем этапе номерного знака.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База данных для сохранения номера, а также времени и даты.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